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95"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3539"/>
  </p:normalViewPr>
  <p:slideViewPr>
    <p:cSldViewPr snapToGrid="0" snapToObjects="1">
      <p:cViewPr varScale="1">
        <p:scale>
          <a:sx n="48" d="100"/>
          <a:sy n="48" d="100"/>
        </p:scale>
        <p:origin x="55" y="730"/>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9/14/2021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9/14/2021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6</a:t>
            </a:fld>
            <a:endParaRPr lang="en-GB" altLang="en-US" sz="1000"/>
          </a:p>
        </p:txBody>
      </p:sp>
    </p:spTree>
    <p:extLst>
      <p:ext uri="{BB962C8B-B14F-4D97-AF65-F5344CB8AC3E}">
        <p14:creationId xmlns:p14="http://schemas.microsoft.com/office/powerpoint/2010/main" val="3780362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US" dirty="0"/>
              <a:t>ENA EREC G136 Issue 1 2019</a:t>
            </a:r>
          </a:p>
          <a:p>
            <a:r>
              <a:rPr lang="en-US"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14 September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lang="en-GB" sz="2400" dirty="0"/>
              <a:t>ENA EREC G136 Issue 1 2019</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584384" cy="564257"/>
          </a:xfrm>
          <a:ln/>
        </p:spPr>
        <p:txBody>
          <a:bodyPr wrap="square">
            <a:spAutoFit/>
          </a:bodyPr>
          <a:lstStyle/>
          <a:p>
            <a:pPr algn="ctr">
              <a:spcBef>
                <a:spcPct val="50000"/>
              </a:spcBef>
              <a:buFont typeface="Arial" panose="020B0604020202020204" pitchFamily="34" charset="0"/>
              <a:buNone/>
            </a:pPr>
            <a:r>
              <a:rPr lang="en-US" altLang="en-US" sz="2400" b="1" u="sng" dirty="0">
                <a:solidFill>
                  <a:srgbClr val="1F538D"/>
                </a:solidFill>
                <a:cs typeface="Arial" panose="020B0604020202020204" pitchFamily="34" charset="0"/>
              </a:rPr>
              <a:t>Vegetation management near electricity equipment - principles of good practice</a:t>
            </a: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9233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US" altLang="en-US" sz="1800" b="1" dirty="0">
                <a:solidFill>
                  <a:schemeClr val="bg1"/>
                </a:solidFill>
                <a:cs typeface="Times New Roman" panose="02020603050405020304" pitchFamily="18" charset="0"/>
              </a:rPr>
              <a:t>To present generic principles of good practice for vegetation management in the vicinity of electricity networks and network equipment when in pursuit of compliance with the statutory obligations that are placed on Network Operators</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429000"/>
            <a:ext cx="3889375" cy="153343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spcAft>
                <a:spcPts val="600"/>
              </a:spcAft>
              <a:buClr>
                <a:schemeClr val="accent4"/>
              </a:buClr>
              <a:defRPr/>
            </a:pPr>
            <a:r>
              <a:rPr lang="en-US" altLang="en-US" sz="1200" dirty="0">
                <a:latin typeface="+mn-lt"/>
              </a:rPr>
              <a:t>Non-prescriptive guidance for Network Operators and their site staff when engaged in vegetation management and covers all phases of work from the planning stage through to completion and leaving site</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3559229"/>
            <a:ext cx="4032250" cy="84369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US" altLang="en-US" sz="1300" dirty="0">
                <a:latin typeface="+mn-lt"/>
              </a:rPr>
              <a:t>1st issued 2007 as ETR 136</a:t>
            </a:r>
          </a:p>
          <a:p>
            <a:pPr marL="182563" lvl="2" indent="-174625">
              <a:lnSpc>
                <a:spcPct val="110000"/>
              </a:lnSpc>
              <a:spcBef>
                <a:spcPts val="200"/>
              </a:spcBef>
              <a:buClr>
                <a:schemeClr val="accent4"/>
              </a:buClr>
              <a:defRPr/>
            </a:pPr>
            <a:r>
              <a:rPr lang="en-US" altLang="en-US" sz="1300" dirty="0">
                <a:latin typeface="+mn-lt"/>
              </a:rPr>
              <a:t>Major revision 2019,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lang="en-GB" sz="2400" dirty="0"/>
              <a:t>ENA EREC G136 Issue 1 2019</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8068924"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marL="266700" lvl="2" indent="-258763">
              <a:spcBef>
                <a:spcPts val="0"/>
              </a:spcBef>
              <a:buClr>
                <a:schemeClr val="accent4"/>
              </a:buClr>
            </a:pPr>
            <a:r>
              <a:rPr lang="en-US" altLang="en-US" sz="1600" dirty="0">
                <a:latin typeface="+mn-lt"/>
              </a:rPr>
              <a:t>Clarification on the need to mitigate future risks by removal of vegetation that has potential to encroach safety clearances before the next planned vegetation management cycle</a:t>
            </a:r>
          </a:p>
          <a:p>
            <a:pPr marL="266700" lvl="2" indent="-258763">
              <a:spcBef>
                <a:spcPts val="0"/>
              </a:spcBef>
              <a:buClr>
                <a:schemeClr val="accent4"/>
              </a:buClr>
            </a:pPr>
            <a:r>
              <a:rPr lang="en-US" altLang="en-US" sz="1600" dirty="0">
                <a:latin typeface="+mn-lt"/>
              </a:rPr>
              <a:t>Clarification that it is an offence to interfere with birds that re-use their nests and bird types having protected nests and nest sites</a:t>
            </a:r>
          </a:p>
          <a:p>
            <a:pPr marL="266700" lvl="2" indent="-258763">
              <a:spcBef>
                <a:spcPts val="0"/>
              </a:spcBef>
              <a:buClr>
                <a:schemeClr val="accent4"/>
              </a:buClr>
            </a:pPr>
            <a:r>
              <a:rPr lang="en-US" altLang="en-US" sz="1600" dirty="0">
                <a:latin typeface="+mn-lt"/>
              </a:rPr>
              <a:t>Guidance added on interpretation of Wildlife and Countryside Act regarding release into the wild any plant not ordinarily resident in the UK</a:t>
            </a:r>
          </a:p>
          <a:p>
            <a:pPr marL="266700" lvl="2" indent="-258763">
              <a:spcBef>
                <a:spcPts val="0"/>
              </a:spcBef>
              <a:buClr>
                <a:schemeClr val="accent4"/>
              </a:buClr>
            </a:pPr>
            <a:r>
              <a:rPr lang="en-US" altLang="en-US" sz="1600" dirty="0">
                <a:latin typeface="+mn-lt"/>
              </a:rPr>
              <a:t>Guidance added on:</a:t>
            </a:r>
          </a:p>
          <a:p>
            <a:pPr marL="536575" lvl="3" indent="-258763">
              <a:spcBef>
                <a:spcPts val="0"/>
              </a:spcBef>
              <a:buClr>
                <a:schemeClr val="accent4"/>
              </a:buClr>
            </a:pPr>
            <a:r>
              <a:rPr lang="en-US" altLang="en-US" sz="1600" dirty="0">
                <a:latin typeface="+mn-lt"/>
              </a:rPr>
              <a:t>Managing invasive plant species</a:t>
            </a:r>
          </a:p>
          <a:p>
            <a:pPr marL="536575" lvl="3" indent="-258763">
              <a:spcBef>
                <a:spcPts val="0"/>
              </a:spcBef>
              <a:buClr>
                <a:schemeClr val="accent4"/>
              </a:buClr>
            </a:pPr>
            <a:r>
              <a:rPr lang="en-US" altLang="en-US" sz="1600" dirty="0">
                <a:latin typeface="+mn-lt"/>
              </a:rPr>
              <a:t>Dealing with injurious plant species</a:t>
            </a:r>
          </a:p>
          <a:p>
            <a:pPr marL="536575" lvl="3" indent="-258763">
              <a:spcBef>
                <a:spcPts val="0"/>
              </a:spcBef>
              <a:buClr>
                <a:schemeClr val="accent4"/>
              </a:buClr>
            </a:pPr>
            <a:r>
              <a:rPr lang="en-US" altLang="en-US" sz="1600" dirty="0">
                <a:latin typeface="+mn-lt"/>
              </a:rPr>
              <a:t>Biosecurity issues</a:t>
            </a:r>
          </a:p>
          <a:p>
            <a:pPr marL="536575" lvl="3" indent="-258763">
              <a:spcBef>
                <a:spcPts val="0"/>
              </a:spcBef>
              <a:buClr>
                <a:schemeClr val="accent4"/>
              </a:buClr>
            </a:pPr>
            <a:r>
              <a:rPr lang="en-US" altLang="en-US" sz="1600" dirty="0">
                <a:latin typeface="+mn-lt"/>
              </a:rPr>
              <a:t>Substation vegetation management</a:t>
            </a:r>
          </a:p>
          <a:p>
            <a:pPr marL="536575" lvl="3" indent="-258763">
              <a:spcBef>
                <a:spcPts val="0"/>
              </a:spcBef>
              <a:buClr>
                <a:schemeClr val="accent4"/>
              </a:buClr>
            </a:pPr>
            <a:r>
              <a:rPr lang="en-US" altLang="en-US" sz="1600" dirty="0">
                <a:latin typeface="+mn-lt"/>
              </a:rPr>
              <a:t>Management of tree diseases </a:t>
            </a:r>
          </a:p>
          <a:p>
            <a:pPr marL="266700" lvl="2" indent="-258763">
              <a:spcBef>
                <a:spcPts val="0"/>
              </a:spcBef>
              <a:buClr>
                <a:schemeClr val="accent4"/>
              </a:buClr>
            </a:pPr>
            <a:r>
              <a:rPr lang="en-US" altLang="en-US" sz="1600" dirty="0">
                <a:latin typeface="+mn-lt"/>
              </a:rPr>
              <a:t>Additional guidance on:</a:t>
            </a:r>
          </a:p>
          <a:p>
            <a:pPr marL="536575" lvl="3" indent="-258763">
              <a:spcBef>
                <a:spcPts val="0"/>
              </a:spcBef>
              <a:buClr>
                <a:schemeClr val="accent4"/>
              </a:buClr>
            </a:pPr>
            <a:r>
              <a:rPr lang="en-US" altLang="en-US" sz="1600" dirty="0">
                <a:latin typeface="+mn-lt"/>
              </a:rPr>
              <a:t>Disposal of the waste arising from invasive plant species</a:t>
            </a:r>
          </a:p>
          <a:p>
            <a:pPr marL="536575" lvl="3" indent="-258763">
              <a:spcBef>
                <a:spcPts val="0"/>
              </a:spcBef>
              <a:buClr>
                <a:schemeClr val="accent4"/>
              </a:buClr>
            </a:pPr>
            <a:r>
              <a:rPr lang="en-US" altLang="en-US" sz="1600" dirty="0">
                <a:latin typeface="+mn-lt"/>
              </a:rPr>
              <a:t>Need to use appropriately qualified and competent individuals able to both carry out tree work and work safely in proximity to electrical networks</a:t>
            </a:r>
          </a:p>
          <a:p>
            <a:pPr marL="536575" lvl="3" indent="-258763">
              <a:spcBef>
                <a:spcPts val="0"/>
              </a:spcBef>
              <a:buClr>
                <a:schemeClr val="accent4"/>
              </a:buClr>
            </a:pPr>
            <a:r>
              <a:rPr lang="en-US" altLang="en-US" sz="1600" dirty="0">
                <a:latin typeface="+mn-lt"/>
              </a:rPr>
              <a:t>Suitable accreditation schemes in arboriculture</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213904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US" altLang="en-US" sz="1400" b="1" dirty="0">
                <a:solidFill>
                  <a:schemeClr val="bg1"/>
                </a:solidFill>
                <a:cs typeface="Times New Roman" panose="02020603050405020304" pitchFamily="18" charset="0"/>
              </a:rPr>
              <a:t>Guidance and legislation referenced brought up to date plus consequences of new legislation enacted since the last revision</a:t>
            </a:r>
          </a:p>
          <a:p>
            <a:pPr marL="0" indent="0">
              <a:spcBef>
                <a:spcPct val="50000"/>
              </a:spcBef>
              <a:buNone/>
              <a:defRPr/>
            </a:pPr>
            <a:r>
              <a:rPr lang="en-US" altLang="en-US" sz="1400" b="1" dirty="0">
                <a:solidFill>
                  <a:schemeClr val="bg1"/>
                </a:solidFill>
                <a:cs typeface="Times New Roman" panose="02020603050405020304" pitchFamily="18" charset="0"/>
              </a:rPr>
              <a:t>Guidance added on invasive and injurious plant species, biosecurity  and substation vegetation management</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FF000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Major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lang="en-GB" sz="2400" dirty="0"/>
              <a:t>ENA EREC G136 Issue 1 2019</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US" altLang="en-US" sz="1900" dirty="0">
                <a:latin typeface="+mn-lt"/>
              </a:rPr>
              <a:t>ENA Member Companies should review practices and procedures for vegetation management against the revised EREC G136 and update, as necessary </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
        <p:nvSpPr>
          <p:cNvPr id="7" name="Rectangle 6">
            <a:extLst>
              <a:ext uri="{FF2B5EF4-FFF2-40B4-BE49-F238E27FC236}">
                <a16:creationId xmlns:a16="http://schemas.microsoft.com/office/drawing/2014/main" id="{281B4B93-D608-40F3-80B0-9B6600B6EC08}"/>
              </a:ext>
            </a:extLst>
          </p:cNvPr>
          <p:cNvSpPr/>
          <p:nvPr/>
        </p:nvSpPr>
        <p:spPr>
          <a:xfrm>
            <a:off x="588583" y="2785000"/>
            <a:ext cx="11014834" cy="9239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lvl="2">
              <a:spcBef>
                <a:spcPts val="600"/>
              </a:spcBef>
              <a:defRPr/>
            </a:pPr>
            <a:r>
              <a:rPr lang="en-GB" altLang="en-US" dirty="0">
                <a:solidFill>
                  <a:srgbClr val="1F538D"/>
                </a:solidFill>
                <a:cs typeface="Times New Roman" panose="02020603050405020304" pitchFamily="18" charset="0"/>
              </a:rPr>
              <a:t>This EREC represents a major revision bringing the guidance up to date, including the effects of amendments and updates to the legislation referenced and new legislation enacted since the last revision plus new guidance to assist  Network Operators.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lang="en-GB" sz="2400" dirty="0"/>
              <a:t>ENA EREC G136 Issue 1 2019</a:t>
            </a:r>
            <a:br>
              <a:rPr sz="2400" dirty="0">
                <a:solidFill>
                  <a:prstClr val="white"/>
                </a:solidFill>
              </a:rPr>
            </a:br>
            <a:r>
              <a:rPr sz="2400" dirty="0"/>
              <a:t>Revision Summary</a:t>
            </a:r>
            <a:endParaRPr dirty="0"/>
          </a:p>
        </p:txBody>
      </p:sp>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graphicFrame>
        <p:nvGraphicFramePr>
          <p:cNvPr id="6" name="Table 5">
            <a:extLst>
              <a:ext uri="{FF2B5EF4-FFF2-40B4-BE49-F238E27FC236}">
                <a16:creationId xmlns:a16="http://schemas.microsoft.com/office/drawing/2014/main" id="{24F9475F-605D-4AE8-9ECF-6927FBB5F238}"/>
              </a:ext>
            </a:extLst>
          </p:cNvPr>
          <p:cNvGraphicFramePr>
            <a:graphicFrameLocks noGrp="1"/>
          </p:cNvGraphicFramePr>
          <p:nvPr>
            <p:extLst>
              <p:ext uri="{D42A27DB-BD31-4B8C-83A1-F6EECF244321}">
                <p14:modId xmlns:p14="http://schemas.microsoft.com/office/powerpoint/2010/main" val="3120601087"/>
              </p:ext>
            </p:extLst>
          </p:nvPr>
        </p:nvGraphicFramePr>
        <p:xfrm>
          <a:off x="2894275" y="1781968"/>
          <a:ext cx="6612462" cy="3704432"/>
        </p:xfrm>
        <a:graphic>
          <a:graphicData uri="http://schemas.openxmlformats.org/drawingml/2006/table">
            <a:tbl>
              <a:tblPr firstRow="1" firstCol="1" bandRow="1">
                <a:tableStyleId>{00A15C55-8517-42AA-B614-E9B94910E393}</a:tableStyleId>
              </a:tblPr>
              <a:tblGrid>
                <a:gridCol w="1754327">
                  <a:extLst>
                    <a:ext uri="{9D8B030D-6E8A-4147-A177-3AD203B41FA5}">
                      <a16:colId xmlns:a16="http://schemas.microsoft.com/office/drawing/2014/main" val="20000"/>
                    </a:ext>
                  </a:extLst>
                </a:gridCol>
                <a:gridCol w="1152927">
                  <a:extLst>
                    <a:ext uri="{9D8B030D-6E8A-4147-A177-3AD203B41FA5}">
                      <a16:colId xmlns:a16="http://schemas.microsoft.com/office/drawing/2014/main" val="20001"/>
                    </a:ext>
                  </a:extLst>
                </a:gridCol>
                <a:gridCol w="3705208">
                  <a:extLst>
                    <a:ext uri="{9D8B030D-6E8A-4147-A177-3AD203B41FA5}">
                      <a16:colId xmlns:a16="http://schemas.microsoft.com/office/drawing/2014/main" val="20002"/>
                    </a:ext>
                  </a:extLst>
                </a:gridCol>
              </a:tblGrid>
              <a:tr h="205724">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733">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New and updated guidance to assist in improving safety</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1"/>
                  </a:ext>
                </a:extLst>
              </a:tr>
              <a:tr h="586733">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New legislation places additional requirements to manage and preserve the environment</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2"/>
                  </a:ext>
                </a:extLst>
              </a:tr>
              <a:tr h="565043">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Member Companies continually update procedures</a:t>
                      </a:r>
                      <a:endParaRPr lang="en-GB" sz="1100" i="1"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3"/>
                  </a:ext>
                </a:extLst>
              </a:tr>
              <a:tr h="586733">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Member Companies continually update procedures</a:t>
                      </a:r>
                    </a:p>
                    <a:p>
                      <a:pPr marL="0" marR="0">
                        <a:spcBef>
                          <a:spcPts val="0"/>
                        </a:spcBef>
                        <a:spcAft>
                          <a:spcPts val="0"/>
                        </a:spcAft>
                      </a:pPr>
                      <a:endParaRPr lang="en-GB" sz="1100" i="1"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4"/>
                  </a:ext>
                </a:extLst>
              </a:tr>
              <a:tr h="586733">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Major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0000"/>
                    </a:solidFill>
                  </a:tcPr>
                </a:tc>
                <a:tc>
                  <a:txBody>
                    <a:bodyPr/>
                    <a:lstStyle/>
                    <a:p>
                      <a:pPr marL="0" marR="0">
                        <a:spcBef>
                          <a:spcPts val="0"/>
                        </a:spcBef>
                        <a:spcAft>
                          <a:spcPts val="0"/>
                        </a:spcAft>
                      </a:pPr>
                      <a:r>
                        <a:rPr lang="en-GB" sz="1100" dirty="0">
                          <a:solidFill>
                            <a:srgbClr val="000000"/>
                          </a:solidFill>
                          <a:effectLst/>
                        </a:rPr>
                        <a:t>Statutory/regulatory changes require changes to operating procedures </a:t>
                      </a: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5"/>
                  </a:ext>
                </a:extLst>
              </a:tr>
              <a:tr h="586733">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Member Companies already strive to maintain good relationships with landowners</a:t>
                      </a:r>
                    </a:p>
                    <a:p>
                      <a:pPr marL="0" marR="0">
                        <a:spcBef>
                          <a:spcPts val="0"/>
                        </a:spcBef>
                        <a:spcAft>
                          <a:spcPts val="0"/>
                        </a:spcAft>
                      </a:pP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lang="en-GB" sz="2400" dirty="0"/>
              <a:t>ENA EREC G136 Issue 1 2019</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410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US" altLang="en-US" sz="1900" dirty="0">
                <a:latin typeface="+mn-lt"/>
              </a:rPr>
              <a:t>ENA EREC G136 Issue 1 2019 is a Major revision</a:t>
            </a:r>
          </a:p>
          <a:p>
            <a:pPr marL="266700" lvl="2" indent="-258763">
              <a:lnSpc>
                <a:spcPts val="2200"/>
              </a:lnSpc>
              <a:spcBef>
                <a:spcPts val="400"/>
              </a:spcBef>
              <a:buClr>
                <a:schemeClr val="accent4"/>
              </a:buClr>
            </a:pPr>
            <a:r>
              <a:rPr lang="en-US" altLang="en-US" sz="1900" dirty="0">
                <a:latin typeface="+mn-lt"/>
              </a:rPr>
              <a:t>ENA Member Companies to review their operating procedures for vegetation management against the revised EREC G136 and  update, as necessary</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
        <p:nvSpPr>
          <p:cNvPr id="6" name="Rectangle 5">
            <a:extLst>
              <a:ext uri="{FF2B5EF4-FFF2-40B4-BE49-F238E27FC236}">
                <a16:creationId xmlns:a16="http://schemas.microsoft.com/office/drawing/2014/main" id="{61963672-C41C-4A5C-A03B-A67624F4F532}"/>
              </a:ext>
            </a:extLst>
          </p:cNvPr>
          <p:cNvSpPr/>
          <p:nvPr/>
        </p:nvSpPr>
        <p:spPr>
          <a:xfrm>
            <a:off x="3220926" y="3303918"/>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extLst>
      <p:ext uri="{BB962C8B-B14F-4D97-AF65-F5344CB8AC3E}">
        <p14:creationId xmlns:p14="http://schemas.microsoft.com/office/powerpoint/2010/main" val="158765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AD3A548-A1E0-44F6-86C2-A5326A328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59</TotalTime>
  <Words>534</Words>
  <Application>Microsoft Office PowerPoint</Application>
  <PresentationFormat>Widescreen</PresentationFormat>
  <Paragraphs>77</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System Font Regular</vt:lpstr>
      <vt:lpstr>Office Theme</vt:lpstr>
      <vt:lpstr>Energy Networks Association</vt:lpstr>
      <vt:lpstr>ENA EREC G136 Issue 1 2019 Revision Summary</vt:lpstr>
      <vt:lpstr>ENA EREC G136 Issue 1 2019 Revision Summary</vt:lpstr>
      <vt:lpstr>ENA EREC G136 Issue 1 2019 Revision Summary</vt:lpstr>
      <vt:lpstr>ENA EREC G136 Issue 1 2019 Revision Summary</vt:lpstr>
      <vt:lpstr>ENA EREC G136 Issue 1 2019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Asad Ali</cp:lastModifiedBy>
  <cp:revision>8</cp:revision>
  <dcterms:created xsi:type="dcterms:W3CDTF">2021-02-25T16:00:29Z</dcterms:created>
  <dcterms:modified xsi:type="dcterms:W3CDTF">2021-09-14T15:16:52Z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